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9" r:id="rId3"/>
    <p:sldId id="256" r:id="rId4"/>
    <p:sldId id="258" r:id="rId5"/>
    <p:sldId id="257" r:id="rId6"/>
    <p:sldId id="265" r:id="rId7"/>
    <p:sldId id="259" r:id="rId8"/>
    <p:sldId id="260" r:id="rId9"/>
    <p:sldId id="268" r:id="rId10"/>
    <p:sldId id="262" r:id="rId11"/>
    <p:sldId id="263" r:id="rId12"/>
    <p:sldId id="274" r:id="rId13"/>
    <p:sldId id="270" r:id="rId14"/>
    <p:sldId id="272" r:id="rId15"/>
    <p:sldId id="273" r:id="rId16"/>
    <p:sldId id="271" r:id="rId17"/>
    <p:sldId id="264" r:id="rId18"/>
    <p:sldId id="278" r:id="rId19"/>
    <p:sldId id="277" r:id="rId20"/>
    <p:sldId id="276" r:id="rId21"/>
    <p:sldId id="280" r:id="rId22"/>
    <p:sldId id="281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3CD177F-02F2-4FBD-92E8-C12718893DF6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966B71D-79C5-4449-A9F3-F75417160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8280920" cy="62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6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368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Сакральное значение приобрел и узел на поясе</a:t>
            </a:r>
            <a:endParaRPr lang="ru-RU" dirty="0"/>
          </a:p>
        </p:txBody>
      </p:sp>
      <p:pic>
        <p:nvPicPr>
          <p:cNvPr id="19458" name="Picture 2" descr=" Куклы, Мастер-класс Моделирование: Как сделать бумажную японскую куколку  Бумага. Фото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267200" cy="32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Picture 4" descr=" Куклы, Мастер-класс Моделирование: Как сделать бумажную японскую куколку  Бумага. Фото 13"/>
          <p:cNvPicPr>
            <a:picLocks noChangeAspect="1" noChangeArrowheads="1"/>
          </p:cNvPicPr>
          <p:nvPr/>
        </p:nvPicPr>
        <p:blipFill>
          <a:blip r:embed="rId3" cstate="print"/>
          <a:srcRect l="18562" r="19001"/>
          <a:stretch>
            <a:fillRect/>
          </a:stretch>
        </p:blipFill>
        <p:spPr bwMode="auto">
          <a:xfrm>
            <a:off x="4788024" y="404664"/>
            <a:ext cx="3960440" cy="4757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 Куклы, Мастер-класс Моделирование: Как сделать бумажную японскую куколку  Бумага. Фото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267200" cy="3200401"/>
          </a:xfrm>
          <a:prstGeom prst="rect">
            <a:avLst/>
          </a:prstGeom>
          <a:noFill/>
        </p:spPr>
      </p:pic>
      <p:pic>
        <p:nvPicPr>
          <p:cNvPr id="20486" name="Picture 6" descr=" Куклы, Мастер-класс Моделирование: Как сделать бумажную японскую куколку  Бумага. Фото 15"/>
          <p:cNvPicPr>
            <a:picLocks noChangeAspect="1" noChangeArrowheads="1"/>
          </p:cNvPicPr>
          <p:nvPr/>
        </p:nvPicPr>
        <p:blipFill>
          <a:blip r:embed="rId3" cstate="print"/>
          <a:srcRect r="10656"/>
          <a:stretch>
            <a:fillRect/>
          </a:stretch>
        </p:blipFill>
        <p:spPr bwMode="auto">
          <a:xfrm>
            <a:off x="3995936" y="188640"/>
            <a:ext cx="1872208" cy="4267200"/>
          </a:xfrm>
          <a:prstGeom prst="rect">
            <a:avLst/>
          </a:prstGeom>
          <a:noFill/>
        </p:spPr>
      </p:pic>
      <p:pic>
        <p:nvPicPr>
          <p:cNvPr id="20488" name="Picture 8" descr=" Куклы, Мастер-класс Моделирование: Как сделать бумажную японскую куколку  Бумага. Фото 16"/>
          <p:cNvPicPr>
            <a:picLocks noChangeAspect="1" noChangeArrowheads="1"/>
          </p:cNvPicPr>
          <p:nvPr/>
        </p:nvPicPr>
        <p:blipFill>
          <a:blip r:embed="rId4" cstate="print"/>
          <a:srcRect r="9375" b="-5669"/>
          <a:stretch>
            <a:fillRect/>
          </a:stretch>
        </p:blipFill>
        <p:spPr bwMode="auto">
          <a:xfrm>
            <a:off x="5868144" y="188640"/>
            <a:ext cx="2088232" cy="45091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83768" y="5229201"/>
            <a:ext cx="6660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55576" y="479715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 Каждый род имел свой &lt;фамильный&gt; узел, который был знаком-меткой и амулетом, охранявшим от злых сил.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3" y="35974"/>
            <a:ext cx="7592002" cy="507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214640"/>
            <a:ext cx="4128458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5" t="19273" r="6927"/>
          <a:stretch/>
        </p:blipFill>
        <p:spPr>
          <a:xfrm>
            <a:off x="5652120" y="1268760"/>
            <a:ext cx="3340403" cy="544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9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32656"/>
            <a:ext cx="8372756" cy="5797152"/>
          </a:xfrm>
        </p:spPr>
      </p:pic>
    </p:spTree>
    <p:extLst>
      <p:ext uri="{BB962C8B-B14F-4D97-AF65-F5344CB8AC3E}">
        <p14:creationId xmlns:p14="http://schemas.microsoft.com/office/powerpoint/2010/main" xmlns="" val="2841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88640"/>
            <a:ext cx="4802518" cy="42396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297" r="-6297"/>
          <a:stretch/>
        </p:blipFill>
        <p:spPr bwMode="auto">
          <a:xfrm>
            <a:off x="-108520" y="189916"/>
            <a:ext cx="4824536" cy="423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45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36746" cy="580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13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17" y="3436520"/>
            <a:ext cx="5328592" cy="319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5705" y="191665"/>
            <a:ext cx="3898404" cy="29238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24086" r="4193" b="18710"/>
          <a:stretch/>
        </p:blipFill>
        <p:spPr>
          <a:xfrm>
            <a:off x="4074214" y="3355984"/>
            <a:ext cx="5036900" cy="2699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8" t="12688" r="9193" b="11828"/>
          <a:stretch/>
        </p:blipFill>
        <p:spPr>
          <a:xfrm>
            <a:off x="56717" y="0"/>
            <a:ext cx="5218418" cy="34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4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 Куклы Аппликация, Моделирование: Хина - мацури японский праздник куколок и девочек Бумага. Фото 2"/>
          <p:cNvPicPr>
            <a:picLocks noChangeAspect="1" noChangeArrowheads="1"/>
          </p:cNvPicPr>
          <p:nvPr/>
        </p:nvPicPr>
        <p:blipFill>
          <a:blip r:embed="rId2" cstate="print"/>
          <a:srcRect l="14641" t="3374" r="28001" b="-607"/>
          <a:stretch>
            <a:fillRect/>
          </a:stretch>
        </p:blipFill>
        <p:spPr bwMode="auto">
          <a:xfrm>
            <a:off x="7308304" y="188640"/>
            <a:ext cx="1835696" cy="3816424"/>
          </a:xfrm>
          <a:prstGeom prst="rect">
            <a:avLst/>
          </a:prstGeom>
          <a:noFill/>
        </p:spPr>
      </p:pic>
      <p:pic>
        <p:nvPicPr>
          <p:cNvPr id="21508" name="Picture 4" descr="Девушка в китайском костюме.&#10;Здесь использована обложка от старого журнала.. Фото 2"/>
          <p:cNvPicPr>
            <a:picLocks noChangeAspect="1" noChangeArrowheads="1"/>
          </p:cNvPicPr>
          <p:nvPr/>
        </p:nvPicPr>
        <p:blipFill>
          <a:blip r:embed="rId3" cstate="print"/>
          <a:srcRect l="14700" t="3749" r="18101" b="6100"/>
          <a:stretch>
            <a:fillRect/>
          </a:stretch>
        </p:blipFill>
        <p:spPr bwMode="auto">
          <a:xfrm>
            <a:off x="4932040" y="116632"/>
            <a:ext cx="2304256" cy="3816424"/>
          </a:xfrm>
          <a:prstGeom prst="rect">
            <a:avLst/>
          </a:prstGeom>
          <a:noFill/>
        </p:spPr>
      </p:pic>
      <p:pic>
        <p:nvPicPr>
          <p:cNvPr id="21512" name="Picture 8" descr=" Куклы Аппликация, Моделирование: Хина - мацури японский праздник куколок и девочек Бумага. Фото 1"/>
          <p:cNvPicPr>
            <a:picLocks noChangeAspect="1" noChangeArrowheads="1"/>
          </p:cNvPicPr>
          <p:nvPr/>
        </p:nvPicPr>
        <p:blipFill>
          <a:blip r:embed="rId4" cstate="print"/>
          <a:srcRect l="15750" t="2971" r="21251" b="439"/>
          <a:stretch>
            <a:fillRect/>
          </a:stretch>
        </p:blipFill>
        <p:spPr bwMode="auto">
          <a:xfrm>
            <a:off x="2771800" y="116632"/>
            <a:ext cx="2016224" cy="3816424"/>
          </a:xfrm>
          <a:prstGeom prst="rect">
            <a:avLst/>
          </a:prstGeom>
          <a:noFill/>
        </p:spPr>
      </p:pic>
      <p:pic>
        <p:nvPicPr>
          <p:cNvPr id="21510" name="Picture 6" descr="Девушка в китайском костюме.&#10;Здесь использована обложка от старого журнала.. Фото 3"/>
          <p:cNvPicPr>
            <a:picLocks noChangeAspect="1" noChangeArrowheads="1"/>
          </p:cNvPicPr>
          <p:nvPr/>
        </p:nvPicPr>
        <p:blipFill>
          <a:blip r:embed="rId5" cstate="print"/>
          <a:srcRect l="10500" t="3749" r="13901" b="6100"/>
          <a:stretch>
            <a:fillRect/>
          </a:stretch>
        </p:blipFill>
        <p:spPr bwMode="auto">
          <a:xfrm>
            <a:off x="0" y="116632"/>
            <a:ext cx="2592288" cy="381642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05064"/>
            <a:ext cx="8820472" cy="144015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prstClr val="black"/>
                </a:solidFill>
              </a:rPr>
              <a:t>     </a:t>
            </a:r>
            <a:r>
              <a:rPr lang="ru-RU" dirty="0" smtClean="0"/>
              <a:t>Прически Древней Японии поражают своей оригинальностью и сложностью. У японцев от природы черные волосы, цвет которых они никогда не изменяли.</a:t>
            </a:r>
          </a:p>
          <a:p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226784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/>
              <a:t>  Женские </a:t>
            </a:r>
            <a:r>
              <a:rPr lang="ru-RU" sz="2500" dirty="0"/>
              <a:t>прически напоминали экзотические цветы.</a:t>
            </a:r>
          </a:p>
          <a:p>
            <a:r>
              <a:rPr lang="ru-RU" sz="2500" dirty="0" smtClean="0"/>
              <a:t>  У </a:t>
            </a:r>
            <a:r>
              <a:rPr lang="ru-RU" sz="2500" dirty="0"/>
              <a:t>девушек прически были легкими и простыми. </a:t>
            </a:r>
            <a:endParaRPr lang="ru-RU" sz="2500" dirty="0" smtClean="0"/>
          </a:p>
          <a:p>
            <a:r>
              <a:rPr lang="ru-RU" sz="2500" dirty="0" smtClean="0"/>
              <a:t>  У </a:t>
            </a:r>
            <a:r>
              <a:rPr lang="ru-RU" sz="2500" dirty="0"/>
              <a:t>замужних - </a:t>
            </a:r>
            <a:r>
              <a:rPr lang="ru-RU" sz="2500" dirty="0" smtClean="0"/>
              <a:t>более </a:t>
            </a:r>
            <a:r>
              <a:rPr lang="ru-RU" sz="2500" dirty="0"/>
              <a:t>плотными и массивными. </a:t>
            </a:r>
          </a:p>
          <a:p>
            <a:r>
              <a:rPr lang="ru-RU" sz="2500" dirty="0" smtClean="0"/>
              <a:t>  Придворные </a:t>
            </a:r>
            <a:r>
              <a:rPr lang="ru-RU" sz="2500" dirty="0"/>
              <a:t>знатные дамы носили парики </a:t>
            </a:r>
            <a:r>
              <a:rPr lang="ru-RU" sz="2500" dirty="0">
                <a:solidFill>
                  <a:prstClr val="black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4966" y="3321679"/>
            <a:ext cx="4762500" cy="32861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9647" y="559283"/>
            <a:ext cx="4153978" cy="2762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734347"/>
            <a:ext cx="3600400" cy="2412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220" y="3921440"/>
            <a:ext cx="3744416" cy="2278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4" t="9131" r="11124"/>
          <a:stretch/>
        </p:blipFill>
        <p:spPr>
          <a:xfrm>
            <a:off x="240240" y="229123"/>
            <a:ext cx="2027504" cy="34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74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3189" y="3739711"/>
            <a:ext cx="3810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9284" y="-19452"/>
            <a:ext cx="5944716" cy="4543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3810000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73016"/>
            <a:ext cx="5023189" cy="32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5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082824"/>
          </a:xfrm>
        </p:spPr>
        <p:txBody>
          <a:bodyPr>
            <a:normAutofit fontScale="62500" lnSpcReduction="20000"/>
          </a:bodyPr>
          <a:lstStyle/>
          <a:p>
            <a:r>
              <a:rPr lang="ru-RU" sz="39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Script" pitchFamily="34" charset="0"/>
                <a:ea typeface="+mj-ea"/>
                <a:cs typeface="+mj-cs"/>
              </a:rPr>
              <a:t>Хина-в переводе с японского</a:t>
            </a:r>
            <a:br>
              <a:rPr lang="ru-RU" sz="39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Script" pitchFamily="34" charset="0"/>
                <a:ea typeface="+mj-ea"/>
                <a:cs typeface="+mj-cs"/>
              </a:rPr>
            </a:br>
            <a:r>
              <a:rPr lang="ru-RU" sz="39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Script" pitchFamily="34" charset="0"/>
                <a:ea typeface="+mj-ea"/>
                <a:cs typeface="+mj-cs"/>
              </a:rPr>
              <a:t>кукла</a:t>
            </a:r>
          </a:p>
          <a:p>
            <a:r>
              <a:rPr lang="ru-RU" sz="3900" b="1" spc="-100" dirty="0" err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Script" pitchFamily="34" charset="0"/>
                <a:ea typeface="+mj-ea"/>
                <a:cs typeface="+mj-cs"/>
              </a:rPr>
              <a:t>Мацури</a:t>
            </a:r>
            <a:r>
              <a:rPr lang="ru-RU" sz="39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Script" pitchFamily="34" charset="0"/>
                <a:ea typeface="+mj-ea"/>
                <a:cs typeface="+mj-cs"/>
              </a:rPr>
              <a:t>-любой праздник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7" y="162337"/>
            <a:ext cx="7112154" cy="4743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3203" r="6747" b="3203"/>
          <a:stretch/>
        </p:blipFill>
        <p:spPr>
          <a:xfrm>
            <a:off x="5580112" y="1695168"/>
            <a:ext cx="3247760" cy="47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6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6800" y="113246"/>
            <a:ext cx="5202166" cy="3463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2" y="3163798"/>
            <a:ext cx="4457848" cy="3456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246"/>
            <a:ext cx="4250962" cy="3050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160" y="3163798"/>
            <a:ext cx="4405901" cy="33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35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Задание 1: Что бы вы рассказали о 2,3 и 4 слайде?</a:t>
            </a:r>
          </a:p>
          <a:p>
            <a:r>
              <a:rPr lang="ru-RU" dirty="0" smtClean="0"/>
              <a:t>Задание 2:  Попробуйте сами изготовить из подручного материала( салфетки, оберточная бумага и проч</a:t>
            </a:r>
            <a:r>
              <a:rPr lang="ru-RU" smtClean="0"/>
              <a:t>.) куклу АНА-САМА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46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573016"/>
            <a:ext cx="8229600" cy="2522984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работы высылайте  мне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    +79221352765  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Майя Валерьевна (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подписывайте свою фамилию ,имя, клас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-mail  mayasalimova@gmail.com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(подписывайте свою фамилию ,имя,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Либо своему классному руководителю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628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Руководитель студии АКВАРЕЛЬКА            </a:t>
            </a:r>
            <a:r>
              <a:rPr lang="ru-RU" dirty="0" err="1" smtClean="0"/>
              <a:t>Салимова</a:t>
            </a:r>
            <a:r>
              <a:rPr lang="ru-RU" dirty="0" smtClean="0"/>
              <a:t> Майя Валерьевна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629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/>
              <a:t>有難う 御座います</a:t>
            </a:r>
            <a:r>
              <a:rPr lang="en-US" altLang="ja-JP" sz="6600" dirty="0" smtClean="0"/>
              <a:t>.</a:t>
            </a:r>
            <a:endParaRPr lang="ru-RU" altLang="ja-JP" sz="6600" dirty="0" smtClean="0"/>
          </a:p>
          <a:p>
            <a:r>
              <a:rPr lang="ru-RU" sz="6600" dirty="0" smtClean="0"/>
              <a:t>Большое спасибо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4071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 Куклы, Мастер-класс Моделирование: Как сделать бумажную японскую куколку  Бумага. Фото 1/3576489_p1010074_0 (448x300, 50Kb)"/>
          <p:cNvPicPr>
            <a:picLocks noChangeAspect="1" noChangeArrowheads="1"/>
          </p:cNvPicPr>
          <p:nvPr/>
        </p:nvPicPr>
        <p:blipFill>
          <a:blip r:embed="rId2" cstate="print"/>
          <a:srcRect l="2586" t="1287" r="5178" b="13752"/>
          <a:stretch>
            <a:fillRect/>
          </a:stretch>
        </p:blipFill>
        <p:spPr bwMode="auto">
          <a:xfrm>
            <a:off x="1259632" y="188640"/>
            <a:ext cx="7704856" cy="47525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941167"/>
            <a:ext cx="9143999" cy="1893893"/>
          </a:xfrm>
        </p:spPr>
        <p:txBody>
          <a:bodyPr>
            <a:normAutofit fontScale="55000" lnSpcReduction="20000"/>
          </a:bodyPr>
          <a:lstStyle/>
          <a:p>
            <a:r>
              <a:rPr lang="ru-RU" sz="6200" b="1" dirty="0" smtClean="0">
                <a:solidFill>
                  <a:srgbClr val="FF0000"/>
                </a:solidFill>
                <a:latin typeface="Segoe Script" pitchFamily="34" charset="0"/>
              </a:rPr>
              <a:t>Хина –</a:t>
            </a:r>
            <a:r>
              <a:rPr lang="ru-RU" sz="6200" b="1" dirty="0" err="1" smtClean="0">
                <a:solidFill>
                  <a:srgbClr val="FF0000"/>
                </a:solidFill>
                <a:latin typeface="Segoe Script" pitchFamily="34" charset="0"/>
              </a:rPr>
              <a:t>мацури</a:t>
            </a:r>
            <a:r>
              <a:rPr lang="ru-RU" sz="6200" b="1" dirty="0" smtClean="0">
                <a:solidFill>
                  <a:srgbClr val="FF0000"/>
                </a:solidFill>
                <a:latin typeface="Segoe Script" pitchFamily="34" charset="0"/>
              </a:rPr>
              <a:t>, праздник японских девочек</a:t>
            </a:r>
          </a:p>
          <a:p>
            <a:r>
              <a:rPr lang="ru-RU" sz="6200" b="1" smtClean="0">
                <a:solidFill>
                  <a:schemeClr val="tx2"/>
                </a:solidFill>
                <a:latin typeface="Segoe Script" pitchFamily="34" charset="0"/>
              </a:rPr>
              <a:t>Ана-сама</a:t>
            </a:r>
            <a:r>
              <a:rPr lang="ru-RU" sz="6200" b="1" dirty="0" smtClean="0">
                <a:solidFill>
                  <a:schemeClr val="tx2"/>
                </a:solidFill>
                <a:latin typeface="Segoe Script" pitchFamily="34" charset="0"/>
              </a:rPr>
              <a:t>, бумажные куколки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s://l-userpic.livejournal.com/4688267/10109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1403648" cy="4536504"/>
          </a:xfrm>
          <a:prstGeom prst="rect">
            <a:avLst/>
          </a:prstGeom>
          <a:noFill/>
        </p:spPr>
      </p:pic>
      <p:pic>
        <p:nvPicPr>
          <p:cNvPr id="5" name="Picture 2" descr="https://l-userpic.livejournal.com/4688267/10109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8" y="374224"/>
            <a:ext cx="140364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 салфеток.jpg"/>
          <p:cNvPicPr>
            <a:picLocks noChangeAspect="1"/>
          </p:cNvPicPr>
          <p:nvPr/>
        </p:nvPicPr>
        <p:blipFill>
          <a:blip r:embed="rId2" cstate="print"/>
          <a:srcRect b="5185"/>
          <a:stretch>
            <a:fillRect/>
          </a:stretch>
        </p:blipFill>
        <p:spPr>
          <a:xfrm>
            <a:off x="3537303" y="1035734"/>
            <a:ext cx="5355700" cy="55616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8176664" cy="2160240"/>
          </a:xfrm>
        </p:spPr>
        <p:txBody>
          <a:bodyPr>
            <a:normAutofit fontScale="90000"/>
          </a:bodyPr>
          <a:lstStyle/>
          <a:p>
            <a: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3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3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400" b="1" dirty="0" err="1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Ана</a:t>
            </a:r>
            <a: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-сама(старшая сестра),</a:t>
            </a:r>
            <a:b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декоративные </a:t>
            </a:r>
            <a:b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бумажные </a:t>
            </a:r>
            <a:b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куклы. </a:t>
            </a:r>
            <a:r>
              <a:rPr lang="ru-RU" sz="43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3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400" dirty="0" err="1" smtClean="0">
                <a:effectLst/>
                <a:latin typeface="Calibri"/>
                <a:ea typeface="Calibri"/>
                <a:cs typeface="Times New Roman"/>
              </a:rPr>
              <a:t>Миниатютными</a:t>
            </a:r>
            <a:r>
              <a:rPr lang="ru-RU" sz="44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4400" dirty="0">
                <a:effectLst/>
                <a:latin typeface="Calibri"/>
                <a:ea typeface="Calibri"/>
                <a:cs typeface="Times New Roman"/>
              </a:rPr>
              <a:t>и упрощёнными вариантами </a:t>
            </a:r>
            <a:r>
              <a:rPr lang="ru-RU" sz="4400" dirty="0" err="1">
                <a:effectLst/>
                <a:latin typeface="Calibri"/>
                <a:ea typeface="Calibri"/>
                <a:cs typeface="Times New Roman"/>
              </a:rPr>
              <a:t>шимоцуке</a:t>
            </a:r>
            <a:r>
              <a:rPr lang="ru-RU" sz="4400" dirty="0">
                <a:effectLst/>
                <a:latin typeface="Calibri"/>
                <a:ea typeface="Calibri"/>
                <a:cs typeface="Times New Roman"/>
              </a:rPr>
              <a:t> являются куклы </a:t>
            </a:r>
            <a:r>
              <a:rPr lang="ru-RU" sz="4400" dirty="0" err="1" smtClean="0">
                <a:effectLst/>
                <a:latin typeface="Calibri"/>
                <a:ea typeface="Calibri"/>
                <a:cs typeface="Times New Roman"/>
              </a:rPr>
              <a:t>Ана</a:t>
            </a:r>
            <a:r>
              <a:rPr lang="ru-RU" sz="4400" dirty="0" smtClean="0">
                <a:effectLst/>
                <a:latin typeface="Calibri"/>
                <a:ea typeface="Calibri"/>
                <a:cs typeface="Times New Roman"/>
              </a:rPr>
              <a:t>-сама</a:t>
            </a:r>
            <a:r>
              <a:rPr lang="ru-RU" sz="4400" dirty="0">
                <a:effectLst/>
                <a:latin typeface="Calibri"/>
                <a:ea typeface="Calibri"/>
                <a:cs typeface="Times New Roman"/>
              </a:rPr>
              <a:t>, что в </a:t>
            </a:r>
            <a:r>
              <a:rPr lang="ru-RU" sz="4400" dirty="0" err="1">
                <a:effectLst/>
                <a:latin typeface="Calibri"/>
                <a:ea typeface="Calibri"/>
                <a:cs typeface="Times New Roman"/>
              </a:rPr>
              <a:t>перводе</a:t>
            </a:r>
            <a:r>
              <a:rPr lang="ru-RU" sz="4400" dirty="0">
                <a:effectLst/>
                <a:latin typeface="Calibri"/>
                <a:ea typeface="Calibri"/>
                <a:cs typeface="Times New Roman"/>
              </a:rPr>
              <a:t> означает "старшая сестра". </a:t>
            </a:r>
            <a: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4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r>
              <a:rPr lang="ru-RU" sz="43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/>
            </a:r>
            <a:br>
              <a:rPr lang="ru-RU" sz="43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endParaRPr lang="ru-RU" sz="2000" b="1" dirty="0">
              <a:solidFill>
                <a:srgbClr val="FF0000"/>
              </a:solidFill>
              <a:latin typeface="Segoe Scrip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4300" b="1" dirty="0" err="1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Васи-бумага</a:t>
            </a:r>
            <a: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 для изготовления кукол</a:t>
            </a:r>
            <a:b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</a:br>
            <a:endParaRPr lang="ru-RU" sz="4300" b="1" dirty="0" smtClean="0">
              <a:solidFill>
                <a:srgbClr val="FF0000"/>
              </a:solidFill>
              <a:latin typeface="Segoe Script" pitchFamily="34" charset="0"/>
              <a:ea typeface="+mn-ea"/>
              <a:cs typeface="+mn-cs"/>
            </a:endParaRPr>
          </a:p>
        </p:txBody>
      </p:sp>
      <p:pic>
        <p:nvPicPr>
          <p:cNvPr id="1028" name="Picture 4" descr=" Куклы, Мастер-класс Моделирование: Как сделать бумажную японскую куколку  Бумага. Фото 2"/>
          <p:cNvPicPr>
            <a:picLocks noChangeAspect="1" noChangeArrowheads="1"/>
          </p:cNvPicPr>
          <p:nvPr/>
        </p:nvPicPr>
        <p:blipFill>
          <a:blip r:embed="rId2" cstate="print"/>
          <a:srcRect t="1425" r="4908" b="1702"/>
          <a:stretch>
            <a:fillRect/>
          </a:stretch>
        </p:blipFill>
        <p:spPr bwMode="auto">
          <a:xfrm>
            <a:off x="467544" y="1412776"/>
            <a:ext cx="640871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 Куклы, Мастер-класс Моделирование: Как сделать бумажную японскую куколку  Бумага. Фото 3"/>
          <p:cNvPicPr>
            <a:picLocks noChangeAspect="1" noChangeArrowheads="1"/>
          </p:cNvPicPr>
          <p:nvPr/>
        </p:nvPicPr>
        <p:blipFill>
          <a:blip r:embed="rId2" cstate="print"/>
          <a:srcRect r="3814"/>
          <a:stretch>
            <a:fillRect/>
          </a:stretch>
        </p:blipFill>
        <p:spPr bwMode="auto">
          <a:xfrm>
            <a:off x="1475656" y="836712"/>
            <a:ext cx="6048672" cy="471638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517232"/>
            <a:ext cx="9144000" cy="15121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Segoe Script" pitchFamily="34" charset="0"/>
              </a:rPr>
              <a:t>Салфетки, цветная бумага, фантики, клей карандаш.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4300" b="1" dirty="0" smtClean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Что используем мы?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 Куклы, Мастер-класс Моделирование: Как сделать бумажную японскую куколку  Бумага. Фото 7"/>
          <p:cNvPicPr>
            <a:picLocks noChangeAspect="1" noChangeArrowheads="1"/>
          </p:cNvPicPr>
          <p:nvPr/>
        </p:nvPicPr>
        <p:blipFill>
          <a:blip r:embed="rId2" cstate="print"/>
          <a:srcRect l="16875" r="32501"/>
          <a:stretch>
            <a:fillRect/>
          </a:stretch>
        </p:blipFill>
        <p:spPr bwMode="auto">
          <a:xfrm>
            <a:off x="6516216" y="3356992"/>
            <a:ext cx="2160240" cy="3200401"/>
          </a:xfrm>
          <a:prstGeom prst="rect">
            <a:avLst/>
          </a:prstGeom>
          <a:noFill/>
        </p:spPr>
      </p:pic>
      <p:pic>
        <p:nvPicPr>
          <p:cNvPr id="16386" name="Picture 2" descr=" Куклы, Мастер-класс Моделирование: Как сделать бумажную японскую куколку  Бумага. Фото 6"/>
          <p:cNvPicPr>
            <a:picLocks noChangeAspect="1" noChangeArrowheads="1"/>
          </p:cNvPicPr>
          <p:nvPr/>
        </p:nvPicPr>
        <p:blipFill>
          <a:blip r:embed="rId3" cstate="print"/>
          <a:srcRect l="13500" t="-6750" r="13939"/>
          <a:stretch>
            <a:fillRect/>
          </a:stretch>
        </p:blipFill>
        <p:spPr bwMode="auto">
          <a:xfrm>
            <a:off x="3563888" y="2060848"/>
            <a:ext cx="3096344" cy="341642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805264"/>
            <a:ext cx="7164288" cy="824955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Кимоно – национальная  одежда в Японии.</a:t>
            </a:r>
          </a:p>
          <a:p>
            <a:r>
              <a:rPr lang="ru-RU" dirty="0" smtClean="0"/>
              <a:t>Все кимоно представляю собой  прямокроенный халат с широкими рукавами.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rgbClr val="FF0000"/>
                </a:solidFill>
                <a:latin typeface="Segoe Script" pitchFamily="34" charset="0"/>
                <a:ea typeface="+mn-ea"/>
                <a:cs typeface="+mn-cs"/>
              </a:rPr>
              <a:t>Кимоно</a:t>
            </a:r>
          </a:p>
        </p:txBody>
      </p:sp>
      <p:pic>
        <p:nvPicPr>
          <p:cNvPr id="6" name="Picture 4" descr=" Куклы, Мастер-класс Моделирование: Как сделать бумажную японскую куколку  Бумага. Фото 5"/>
          <p:cNvPicPr>
            <a:picLocks noChangeAspect="1" noChangeArrowheads="1"/>
          </p:cNvPicPr>
          <p:nvPr/>
        </p:nvPicPr>
        <p:blipFill>
          <a:blip r:embed="rId4" cstate="print"/>
          <a:srcRect l="5853" r="5501"/>
          <a:stretch>
            <a:fillRect/>
          </a:stretch>
        </p:blipFill>
        <p:spPr bwMode="auto">
          <a:xfrm rot="5400000">
            <a:off x="575735" y="2240689"/>
            <a:ext cx="3272052" cy="2768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к3.jpg"/>
          <p:cNvPicPr>
            <a:picLocks noChangeAspect="1"/>
          </p:cNvPicPr>
          <p:nvPr/>
        </p:nvPicPr>
        <p:blipFill>
          <a:blip r:embed="rId5" cstate="print"/>
          <a:srcRect l="13810" t="6951" r="12470" b="8001"/>
          <a:stretch>
            <a:fillRect/>
          </a:stretch>
        </p:blipFill>
        <p:spPr>
          <a:xfrm>
            <a:off x="6588224" y="0"/>
            <a:ext cx="2232248" cy="328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/>
          </a:bodyPr>
          <a:lstStyle/>
          <a:p>
            <a:r>
              <a:rPr lang="ru-RU" dirty="0" smtClean="0"/>
              <a:t>Кимоно - запахивается на груди на правую сторону и у мужчин и у женщин.</a:t>
            </a:r>
            <a:endParaRPr lang="ru-RU" dirty="0"/>
          </a:p>
        </p:txBody>
      </p:sp>
      <p:pic>
        <p:nvPicPr>
          <p:cNvPr id="17410" name="Picture 2" descr=" Куклы, Мастер-класс Моделирование: Как сделать бумажную японскую куколку  Бумага. Фото 8"/>
          <p:cNvPicPr>
            <a:picLocks noChangeAspect="1" noChangeArrowheads="1"/>
          </p:cNvPicPr>
          <p:nvPr/>
        </p:nvPicPr>
        <p:blipFill>
          <a:blip r:embed="rId2" cstate="print"/>
          <a:srcRect l="23625" t="4500" r="25751"/>
          <a:stretch>
            <a:fillRect/>
          </a:stretch>
        </p:blipFill>
        <p:spPr bwMode="auto">
          <a:xfrm>
            <a:off x="251520" y="260648"/>
            <a:ext cx="2160240" cy="305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 Куклы, Мастер-класс Моделирование: Как сделать бумажную японскую куколку  Бумага. Фото 9"/>
          <p:cNvPicPr>
            <a:picLocks noChangeAspect="1" noChangeArrowheads="1"/>
          </p:cNvPicPr>
          <p:nvPr/>
        </p:nvPicPr>
        <p:blipFill>
          <a:blip r:embed="rId3" cstate="print"/>
          <a:srcRect l="16875" t="2250" r="19001"/>
          <a:stretch>
            <a:fillRect/>
          </a:stretch>
        </p:blipFill>
        <p:spPr bwMode="auto">
          <a:xfrm>
            <a:off x="2123728" y="1988840"/>
            <a:ext cx="2736304" cy="3128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ким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2656"/>
            <a:ext cx="3870942" cy="388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5085184"/>
            <a:ext cx="8229600" cy="15148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Женский оби- более 30 сантиметров в ширину и четырех метров в длину. Оби обматываю несколько раз вокруг талии и затягивают на нижней части спины бантом.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Segoe Script" pitchFamily="34" charset="0"/>
              </a:rPr>
              <a:t>Оби- японский пояс, которым стягивали женское кимоно</a:t>
            </a:r>
            <a:endParaRPr lang="ru-RU" dirty="0"/>
          </a:p>
        </p:txBody>
      </p:sp>
      <p:pic>
        <p:nvPicPr>
          <p:cNvPr id="4" name="Picture 2" descr=" Куклы, Мастер-класс Моделирование: Как сделать бумажную японскую куколку  Бумага. Фото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4267200" cy="327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 Куклы, Мастер-класс Моделирование: Как сделать бумажную японскую куколку  Бумага. Фото 11"/>
          <p:cNvPicPr>
            <a:picLocks noChangeAspect="1" noChangeArrowheads="1"/>
          </p:cNvPicPr>
          <p:nvPr/>
        </p:nvPicPr>
        <p:blipFill>
          <a:blip r:embed="rId3" cstate="print"/>
          <a:srcRect l="13500" r="24064"/>
          <a:stretch>
            <a:fillRect/>
          </a:stretch>
        </p:blipFill>
        <p:spPr bwMode="auto">
          <a:xfrm>
            <a:off x="5652120" y="1196752"/>
            <a:ext cx="3240360" cy="389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1025</TotalTime>
  <Words>241</Words>
  <Application>Microsoft Office PowerPoint</Application>
  <PresentationFormat>Экран (4:3)</PresentationFormat>
  <Paragraphs>31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Слайд 1</vt:lpstr>
      <vt:lpstr>Слайд 2</vt:lpstr>
      <vt:lpstr>Слайд 3</vt:lpstr>
      <vt:lpstr>   Ана-сама(старшая сестра), декоративные  бумажные  куклы.   Миниатютными и упрощёнными вариантами шимоцуке являются куклы Ана-сама, что в перводе означает "старшая сестра".    </vt:lpstr>
      <vt:lpstr>Васи-бумага для изготовления кукол </vt:lpstr>
      <vt:lpstr>Что используем мы?</vt:lpstr>
      <vt:lpstr>Кимоно</vt:lpstr>
      <vt:lpstr>Слайд 8</vt:lpstr>
      <vt:lpstr>Оби- японский пояс, которым стягивали женское кимоно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Руководитель студии АКВАРЕЛЬКА            Салимова Майя Валерьевна </vt:lpstr>
      <vt:lpstr>Слайд 23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1</cp:lastModifiedBy>
  <cp:revision>50</cp:revision>
  <dcterms:created xsi:type="dcterms:W3CDTF">2018-02-18T07:13:25Z</dcterms:created>
  <dcterms:modified xsi:type="dcterms:W3CDTF">2020-04-09T10:06:08Z</dcterms:modified>
</cp:coreProperties>
</file>